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0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3A841-E980-4E6F-9103-7E9B0749039E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DD53B-9AF8-42D0-A9A4-F65A0E4F06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556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・量子コンピュータの実現のために、フェルミ縮退を考慮した</a:t>
            </a:r>
            <a:r>
              <a:rPr kumimoji="1" lang="en-US" altLang="ja-JP"/>
              <a:t>2</a:t>
            </a:r>
            <a:r>
              <a:rPr kumimoji="1" lang="ja-JP" altLang="en-US"/>
              <a:t>次元電子ガスのモンテカルロ・プログラムを作成することが目的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93C8CC-E0F2-409A-AFF1-85D6A082390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106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DD53B-9AF8-42D0-A9A4-F65A0E4F066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6662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F270D6-8854-403E-885F-F008D3190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44D021F-FD67-4667-A5B2-ADA3BB799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0C52CB-1E4F-481A-8B49-DB64CA15C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DDDA80-EEF7-4881-A02E-971A2991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830A57-8B9F-496B-A77E-310FD2BB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816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A81720-A3C5-448B-A314-9D7009AC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B64FA9C-323B-4D09-BB20-6936C840A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16CECE-558B-4BC1-81AF-5F9D73A8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F3B665-8546-4621-8D16-7F9A07001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BF8970-3F8B-472B-B25F-0ABB9990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88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5B27370-84DC-4BC2-87D4-33061B240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5D45C0F-129D-4D50-860A-83D8BEFA5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545465-1362-4BF7-B597-7B8357990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D2D7D0-6CDF-429B-BFB4-C7BB1EDB3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A16EA0-FD50-424E-ADDC-BB2AAA0EC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160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152400" y="6356350"/>
            <a:ext cx="2743200" cy="365125"/>
          </a:xfrm>
        </p:spPr>
        <p:txBody>
          <a:bodyPr/>
          <a:lstStyle>
            <a:lvl1pPr>
              <a:defRPr sz="2000"/>
            </a:lvl1pPr>
          </a:lstStyle>
          <a:p>
            <a:fld id="{6ABE8D4E-7258-417A-B6F3-8EBF468068A5}" type="datetime1">
              <a:rPr lang="ja-JP" altLang="en-US" smtClean="0"/>
              <a:t>2023/12/18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164781" y="6356350"/>
            <a:ext cx="2743200" cy="365125"/>
          </a:xfrm>
        </p:spPr>
        <p:txBody>
          <a:bodyPr/>
          <a:lstStyle>
            <a:lvl1pPr>
              <a:defRPr sz="1800"/>
            </a:lvl1pPr>
          </a:lstStyle>
          <a:p>
            <a:fld id="{7150E25F-B8C9-4ED1-8626-95CB18EC23D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06053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C0E-A657-4687-8521-6B37CBE60475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734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DE4F0-8190-451D-B106-3291633B3B9E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2906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E7E3A-4F32-4D59-A392-1389FEFFFB4E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4944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C4689-CC93-4812-8E85-C3F2C70F1C07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2297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4700-5266-4887-89B0-A48040681036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125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2BC9-C83A-4375-ABB2-552FE00592CD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04119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598B-3145-4C47-B0CB-C3AB5EF92870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763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6AD7E3-BC90-4AA0-8F3D-CD7CEA23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E2FD4D-A194-45F7-B2CA-6130DD42C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769E4A4-EB2E-4BD8-8D5B-CBFC6763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AE526F1-07F2-419D-9D95-EA97734E0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2272527-2A71-4C29-BAC2-4A132F84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1372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00F4C-F03E-45B0-95F1-52FEE227CF33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28070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4CE4B-3796-4BF5-BB55-BBEBFEF50CBB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0747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E5A7-8044-4762-8DA2-4DFDDEB196F2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8643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600BE8-8FFC-4745-AE0A-36D5CB6C8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FE0F1A-A4A4-4886-8DAA-66F143BAD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6003BD-8944-4FD9-9538-7CE1E3F55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25DD35-ADE4-48B9-886D-DC6CD8398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48EDF9-DCDB-4439-8A41-7A6054F67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152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D670B4-F8AB-4B00-A7D9-99ABFCBE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FB5608-EA57-404E-A55D-DD21A15C4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26033E5-9CF6-4775-A682-362B72222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27FDEFD-74D3-4A07-B068-1D5EDAB00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34A472E-362C-45CE-86C1-F2B7F3DD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DA0D629-8565-49EF-A67D-B6857CCD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4821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8C8D4C-9BCA-48C4-A3FB-78EDFDFD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142D3BD-8467-4B59-9FA2-2FF9C11EB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B9E1F7-0151-40FE-8E30-6BA0E1E8C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1E0CBA8-CB20-4D32-AFAB-6B85E306EE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1EFAC38-79FB-4E92-B013-173F1D88C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DD7FAC2-CB61-4ECA-8B72-7F7707E00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5DA4E51-E5F7-48D8-AF6A-324ABF22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0CD35F1-86C0-47BC-8F3E-34FDDD79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2849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D360C6-EA11-476E-8A9D-F5A690AC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781EC32-98DF-4DA5-A081-4197DF016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505CA57-E110-4352-97EE-7031C659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0B46E10-C4E6-440B-9C75-09999D65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130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9593B87-6989-47B9-A861-7EA47091E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CA4319-B09C-4AE0-80D4-33DE25E0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578104-D416-49D5-B941-71A110F2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0469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A7FBB6-E07D-4F32-8479-5BE749C30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FDC4FE-E498-48DE-9875-9BBAC84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AF2154D-FEEC-4922-813A-605611636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4B9D5D3-0AAC-4058-8A1E-C7331943A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C519FF9-6E56-46B6-8BFC-0E298D4B1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2223D8C-F271-4C8D-A409-5B833294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667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95CC17-36DF-436E-943B-D1C4A8DE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9E33A7C-9DC8-44CF-B9D2-96F943AA28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AA1C02E-FEB2-479E-B51F-64A49B4E5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AA389F4-F2E1-43BA-9F0D-BB1E0D0E7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C2ADB6-DA8C-47B4-839B-1D91FB166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1CC46C8-786A-4EEF-9F74-77C03F08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1327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DE460C7-B052-4C27-AF3E-2B493F308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10DD2F6-9CFE-497E-AF21-F6136188C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438BE85-194A-43E7-A6EF-AA4F8BCE3C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9E709ED-C02A-40D3-931D-3F523F99A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820F913-EAF6-4F03-8927-3436094A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546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3444E-248D-4B74-875A-DE7E1D139756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0350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13.png"/><Relationship Id="rId21" Type="http://schemas.openxmlformats.org/officeDocument/2006/relationships/image" Target="../media/image74.png"/><Relationship Id="rId7" Type="http://schemas.openxmlformats.org/officeDocument/2006/relationships/image" Target="../media/image17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2" Type="http://schemas.openxmlformats.org/officeDocument/2006/relationships/image" Target="../media/image61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15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14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png"/><Relationship Id="rId5" Type="http://schemas.openxmlformats.org/officeDocument/2006/relationships/image" Target="../media/image39.png"/><Relationship Id="rId10" Type="http://schemas.openxmlformats.org/officeDocument/2006/relationships/image" Target="../media/image88.png"/><Relationship Id="rId4" Type="http://schemas.openxmlformats.org/officeDocument/2006/relationships/image" Target="../media/image14.png"/><Relationship Id="rId9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13" Type="http://schemas.openxmlformats.org/officeDocument/2006/relationships/image" Target="../media/image36.png"/><Relationship Id="rId3" Type="http://schemas.openxmlformats.org/officeDocument/2006/relationships/image" Target="../media/image20.gif"/><Relationship Id="rId7" Type="http://schemas.openxmlformats.org/officeDocument/2006/relationships/image" Target="../media/image26.png"/><Relationship Id="rId12" Type="http://schemas.openxmlformats.org/officeDocument/2006/relationships/image" Target="../media/image35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34.png"/><Relationship Id="rId5" Type="http://schemas.openxmlformats.org/officeDocument/2006/relationships/image" Target="../media/image22.gif"/><Relationship Id="rId10" Type="http://schemas.openxmlformats.org/officeDocument/2006/relationships/image" Target="../media/image24.gif"/><Relationship Id="rId4" Type="http://schemas.openxmlformats.org/officeDocument/2006/relationships/image" Target="../media/image21.gif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27.png"/><Relationship Id="rId21" Type="http://schemas.openxmlformats.org/officeDocument/2006/relationships/image" Target="../media/image52.png"/><Relationship Id="rId7" Type="http://schemas.openxmlformats.org/officeDocument/2006/relationships/image" Target="../media/image33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1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42.png"/><Relationship Id="rId5" Type="http://schemas.openxmlformats.org/officeDocument/2006/relationships/image" Target="../media/image29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717675"/>
            <a:ext cx="9144000" cy="2387600"/>
          </a:xfrm>
        </p:spPr>
        <p:txBody>
          <a:bodyPr/>
          <a:lstStyle/>
          <a:p>
            <a:r>
              <a:rPr kumimoji="1" lang="en-US" altLang="ja-JP" dirty="0"/>
              <a:t>EMC with</a:t>
            </a:r>
            <a:br>
              <a:rPr kumimoji="1" lang="en-US" altLang="ja-JP" dirty="0"/>
            </a:br>
            <a:r>
              <a:rPr kumimoji="1" lang="en-US" altLang="ja-JP" dirty="0"/>
              <a:t>Fermi Degeneracy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700588"/>
            <a:ext cx="9144000" cy="1655762"/>
          </a:xfrm>
        </p:spPr>
        <p:txBody>
          <a:bodyPr/>
          <a:lstStyle/>
          <a:p>
            <a:r>
              <a:rPr kumimoji="1" lang="en-US" altLang="ja-JP" dirty="0"/>
              <a:t>2023/12/20</a:t>
            </a:r>
          </a:p>
          <a:p>
            <a:r>
              <a:rPr lang="en-US" altLang="ja-JP" dirty="0"/>
              <a:t>B4 Kubo </a:t>
            </a:r>
            <a:r>
              <a:rPr lang="en-US" altLang="ja-JP" dirty="0" err="1"/>
              <a:t>Keito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0E25F-B8C9-4ED1-8626-95CB18EC23DC}" type="slidenum">
              <a:rPr kumimoji="1" lang="ja-JP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05143" y="599143"/>
            <a:ext cx="2981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Progress Report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0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72887" y="0"/>
                <a:ext cx="1230133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3600" smtClean="0"/>
                  <a:t>3. Well obeisance to Pauli </a:t>
                </a:r>
                <a:r>
                  <a:rPr lang="en-US" altLang="ja-JP" sz="3600"/>
                  <a:t>exclusion </a:t>
                </a:r>
                <a:r>
                  <a:rPr lang="en-US" altLang="ja-JP" sz="3600" smtClean="0"/>
                  <a:t>principle </a:t>
                </a:r>
                <a14:m>
                  <m:oMath xmlns:m="http://schemas.openxmlformats.org/officeDocument/2006/math"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3600" i="0" smtClean="0">
                        <a:latin typeface="Cambria Math" panose="02040503050406030204" pitchFamily="18" charset="0"/>
                      </a:rPr>
                      <m:t>ps</m:t>
                    </m:r>
                  </m:oMath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6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887" y="0"/>
                <a:ext cx="12301330" cy="1325563"/>
              </a:xfrm>
              <a:blipFill>
                <a:blip r:embed="rId2"/>
                <a:stretch>
                  <a:fillRect l="-15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コンテンツ プレースホルダー 1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55"/>
          <a:stretch/>
        </p:blipFill>
        <p:spPr>
          <a:xfrm>
            <a:off x="-1" y="2152727"/>
            <a:ext cx="4167740" cy="2051689"/>
          </a:xfr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" t="-10633" r="370" b="10633"/>
          <a:stretch/>
        </p:blipFill>
        <p:spPr>
          <a:xfrm>
            <a:off x="4131914" y="1919219"/>
            <a:ext cx="3928170" cy="22932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 b="11162"/>
          <a:stretch/>
        </p:blipFill>
        <p:spPr>
          <a:xfrm>
            <a:off x="8060084" y="2152727"/>
            <a:ext cx="3946344" cy="203722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564800"/>
            <a:ext cx="4228088" cy="22932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r="620"/>
          <a:stretch/>
        </p:blipFill>
        <p:spPr>
          <a:xfrm>
            <a:off x="4219701" y="4564800"/>
            <a:ext cx="3962400" cy="22932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8195286" y="4564800"/>
            <a:ext cx="3992481" cy="229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1898531" y="1919219"/>
                <a:ext cx="796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kumimoji="1" lang="ja-JP" altLang="en-US" b="1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531" y="1919219"/>
                <a:ext cx="796692" cy="276999"/>
              </a:xfrm>
              <a:prstGeom prst="rect">
                <a:avLst/>
              </a:prstGeom>
              <a:blipFill>
                <a:blip r:embed="rId9"/>
                <a:stretch>
                  <a:fillRect l="-5344" r="-6107"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5710221" y="1919219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𝟐𝟏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221" y="1919219"/>
                <a:ext cx="981359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正方形/長方形 21"/>
              <p:cNvSpPr/>
              <p:nvPr/>
            </p:nvSpPr>
            <p:spPr>
              <a:xfrm>
                <a:off x="9741070" y="1884888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2" name="正方形/長方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070" y="1884888"/>
                <a:ext cx="981359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正方形/長方形 22"/>
              <p:cNvSpPr/>
              <p:nvPr/>
            </p:nvSpPr>
            <p:spPr>
              <a:xfrm>
                <a:off x="1734130" y="4290218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𝟒𝟏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3" name="正方形/長方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130" y="4290218"/>
                <a:ext cx="981359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正方形/長方形 23"/>
              <p:cNvSpPr/>
              <p:nvPr/>
            </p:nvSpPr>
            <p:spPr>
              <a:xfrm>
                <a:off x="5732299" y="4310793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𝟓𝟏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4" name="正方形/長方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299" y="4310793"/>
                <a:ext cx="981359" cy="369332"/>
              </a:xfrm>
              <a:prstGeom prst="rect">
                <a:avLst/>
              </a:prstGeom>
              <a:blipFill>
                <a:blip r:embed="rId1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/>
              <p:cNvSpPr/>
              <p:nvPr/>
            </p:nvSpPr>
            <p:spPr>
              <a:xfrm>
                <a:off x="9758671" y="4310793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𝟔𝟏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5" name="正方形/長方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8671" y="4310793"/>
                <a:ext cx="981359" cy="369332"/>
              </a:xfrm>
              <a:prstGeom prst="rect">
                <a:avLst/>
              </a:prstGeom>
              <a:blipFill>
                <a:blip r:embed="rId1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72887" y="1461438"/>
                <a:ext cx="6321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mtClean="0"/>
                  <a:t>Conducted EMC with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mtClean="0"/>
                  <a:t> </a:t>
                </a:r>
                <a:r>
                  <a:rPr kumimoji="1" lang="en-US" altLang="ja-JP" smtClean="0"/>
                  <a:t>for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ps</m:t>
                    </m:r>
                  </m:oMath>
                </a14:m>
                <a:r>
                  <a:rPr kumimoji="1" lang="en-US" altLang="ja-JP" smtClean="0"/>
                  <a:t>, then measured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7" y="1461438"/>
                <a:ext cx="6321987" cy="369332"/>
              </a:xfrm>
              <a:prstGeom prst="rect">
                <a:avLst/>
              </a:prstGeom>
              <a:blipFill>
                <a:blip r:embed="rId15"/>
                <a:stretch>
                  <a:fillRect l="-675" t="-8333"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/>
              <p:cNvSpPr/>
              <p:nvPr/>
            </p:nvSpPr>
            <p:spPr>
              <a:xfrm>
                <a:off x="1136465" y="3092323"/>
                <a:ext cx="5036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rgbClr val="0070C0"/>
                    </a:solidFill>
                    <a:latin typeface="STIX Two Text" pitchFamily="2" charset="0"/>
                  </a:rPr>
                  <a:t>0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0070C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65" y="3092323"/>
                <a:ext cx="503664" cy="369332"/>
              </a:xfrm>
              <a:prstGeom prst="rect">
                <a:avLst/>
              </a:prstGeom>
              <a:blipFill>
                <a:blip r:embed="rId16"/>
                <a:stretch>
                  <a:fillRect l="-9639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正方形/長方形 26"/>
              <p:cNvSpPr/>
              <p:nvPr/>
            </p:nvSpPr>
            <p:spPr>
              <a:xfrm>
                <a:off x="4963570" y="3092323"/>
                <a:ext cx="6735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rgbClr val="0070C0"/>
                    </a:solidFill>
                    <a:latin typeface="STIX Two Text" pitchFamily="2" charset="0"/>
                  </a:rPr>
                  <a:t>0.6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0070C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7" name="正方形/長方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70" y="3092323"/>
                <a:ext cx="673582" cy="369332"/>
              </a:xfrm>
              <a:prstGeom prst="rect">
                <a:avLst/>
              </a:prstGeom>
              <a:blipFill>
                <a:blip r:embed="rId17"/>
                <a:stretch>
                  <a:fillRect l="-7207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正方形/長方形 27"/>
              <p:cNvSpPr/>
              <p:nvPr/>
            </p:nvSpPr>
            <p:spPr>
              <a:xfrm>
                <a:off x="8768060" y="3092323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chemeClr val="tx1"/>
                    </a:solidFill>
                    <a:latin typeface="STIX Two Text" pitchFamily="2" charset="0"/>
                  </a:rPr>
                  <a:t>15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chemeClr val="tx1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8" name="正方形/長方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060" y="3092323"/>
                <a:ext cx="617477" cy="369332"/>
              </a:xfrm>
              <a:prstGeom prst="rect">
                <a:avLst/>
              </a:prstGeom>
              <a:blipFill>
                <a:blip r:embed="rId18"/>
                <a:stretch>
                  <a:fillRect l="-78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/>
              <p:cNvSpPr/>
              <p:nvPr/>
            </p:nvSpPr>
            <p:spPr>
              <a:xfrm>
                <a:off x="1136465" y="5401616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chemeClr val="tx1"/>
                    </a:solidFill>
                    <a:latin typeface="STIX Two Text" pitchFamily="2" charset="0"/>
                  </a:rPr>
                  <a:t>15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chemeClr val="tx1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9" name="正方形/長方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65" y="5401616"/>
                <a:ext cx="617477" cy="369332"/>
              </a:xfrm>
              <a:prstGeom prst="rect">
                <a:avLst/>
              </a:prstGeom>
              <a:blipFill>
                <a:blip r:embed="rId19"/>
                <a:stretch>
                  <a:fillRect l="-78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正方形/長方形 29"/>
              <p:cNvSpPr/>
              <p:nvPr/>
            </p:nvSpPr>
            <p:spPr>
              <a:xfrm>
                <a:off x="4945935" y="5315121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rgbClr val="FFC000"/>
                    </a:solidFill>
                    <a:latin typeface="STIX Two Text" pitchFamily="2" charset="0"/>
                  </a:rPr>
                  <a:t>24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C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30" name="正方形/長方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935" y="5315121"/>
                <a:ext cx="617477" cy="369332"/>
              </a:xfrm>
              <a:prstGeom prst="rect">
                <a:avLst/>
              </a:prstGeom>
              <a:blipFill>
                <a:blip r:embed="rId20"/>
                <a:stretch>
                  <a:fillRect l="-7843" t="-10000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正方形/長方形 30"/>
              <p:cNvSpPr/>
              <p:nvPr/>
            </p:nvSpPr>
            <p:spPr>
              <a:xfrm>
                <a:off x="8778200" y="5318745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rgbClr val="FF0000"/>
                    </a:solidFill>
                    <a:latin typeface="STIX Two Text" pitchFamily="2" charset="0"/>
                  </a:rPr>
                  <a:t>4</a:t>
                </a:r>
                <a:r>
                  <a:rPr lang="en-US" altLang="ja-JP" smtClean="0">
                    <a:solidFill>
                      <a:srgbClr val="FF0000"/>
                    </a:solidFill>
                    <a:latin typeface="STIX Two Text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31" name="正方形/長方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00" y="5318745"/>
                <a:ext cx="617477" cy="369332"/>
              </a:xfrm>
              <a:prstGeom prst="rect">
                <a:avLst/>
              </a:prstGeom>
              <a:blipFill>
                <a:blip r:embed="rId21"/>
                <a:stretch>
                  <a:fillRect l="-8911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正方形/長方形 32"/>
          <p:cNvSpPr/>
          <p:nvPr/>
        </p:nvSpPr>
        <p:spPr>
          <a:xfrm>
            <a:off x="4981202" y="3378317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TIX Two Text" pitchFamily="2" charset="0"/>
              </a:rPr>
              <a:t>1.15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8785692" y="3378317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TIX Two Text" pitchFamily="2" charset="0"/>
              </a:rPr>
              <a:t>1.1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151919" y="5676198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TIX Two Text" pitchFamily="2" charset="0"/>
              </a:rPr>
              <a:t>1.05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4945935" y="5569128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TIX Two Text" pitchFamily="2" charset="0"/>
              </a:rPr>
              <a:t>1.05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8785692" y="5526734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TIX Two Text" pitchFamily="2" charset="0"/>
              </a:rPr>
              <a:t>1.05</a:t>
            </a:r>
            <a:endParaRPr lang="ja-JP" altLang="en-US">
              <a:latin typeface="STIX Two Tex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4981202" y="3685979"/>
                <a:ext cx="6960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ja-JP" altLang="en-US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202" y="3685979"/>
                <a:ext cx="69602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/>
              <p:cNvSpPr/>
              <p:nvPr/>
            </p:nvSpPr>
            <p:spPr>
              <a:xfrm>
                <a:off x="8768060" y="3631246"/>
                <a:ext cx="8242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0.004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8" name="正方形/長方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060" y="3631246"/>
                <a:ext cx="82426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正方形/長方形 38"/>
              <p:cNvSpPr/>
              <p:nvPr/>
            </p:nvSpPr>
            <p:spPr>
              <a:xfrm>
                <a:off x="1136465" y="5938460"/>
                <a:ext cx="8242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0.005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9" name="正方形/長方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65" y="5938460"/>
                <a:ext cx="824264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4968698" y="5823135"/>
                <a:ext cx="8242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0.002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698" y="5823135"/>
                <a:ext cx="824264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8778200" y="5823135"/>
                <a:ext cx="8242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0.001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00" y="5823135"/>
                <a:ext cx="824264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39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ja-JP" sz="4400" noProof="0" smtClean="0">
                <a:solidFill>
                  <a:prstClr val="black"/>
                </a:solidFill>
                <a:cs typeface="+mj-cs"/>
              </a:rPr>
              <a:t>Checklist table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7401965"/>
                  </p:ext>
                </p:extLst>
              </p:nvPr>
            </p:nvGraphicFramePr>
            <p:xfrm>
              <a:off x="-5" y="2132766"/>
              <a:ext cx="12192005" cy="42243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4211469864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283908694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29196872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671869498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35176052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077839364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634914172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601273808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759700390"/>
                        </a:ext>
                      </a:extLst>
                    </a:gridCol>
                  </a:tblGrid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EFF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11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21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31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41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51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61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63679219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0" i="0" smtClean="0">
                              <a:latin typeface="+mj-lt"/>
                            </a:rPr>
                            <a:t>Coincidering with FD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0000"/>
                              </a:solidFill>
                            </a:rPr>
                            <a:t>Much far</a:t>
                          </a:r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C000"/>
                              </a:solidFill>
                            </a:rPr>
                            <a:t>far</a:t>
                          </a:r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coincidering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mtClean="0"/>
                            <a:t>coincidering</a:t>
                          </a:r>
                          <a:endParaRPr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 smtClean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2636130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Fluctuation amount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0.07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0.16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7674422"/>
                      </a:ext>
                    </a:extLst>
                  </a:tr>
                  <a:tr h="472845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Pauli</a:t>
                          </a:r>
                          <a:r>
                            <a:rPr kumimoji="1" lang="en-US" altLang="ja-JP" baseline="0" smtClean="0"/>
                            <a:t> exclusion principle violation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i="0" smtClean="0">
                                    <a:latin typeface="Cambria Math" panose="02040503050406030204" pitchFamily="18" charset="0"/>
                                  </a:rPr>
                                  <m:t>ps</m:t>
                                </m:r>
                              </m:oMath>
                            </m:oMathPara>
                          </a14:m>
                          <a:endParaRPr kumimoji="1" lang="ja-JP" altLang="en-US" i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7537646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1.25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1.3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8066114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  <m:r>
                                  <a:rPr kumimoji="1" lang="en-US" altLang="ja-JP" i="1" baseline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i="0" baseline="0" smtClean="0">
                                    <a:latin typeface="Cambria Math" panose="02040503050406030204" pitchFamily="18" charset="0"/>
                                  </a:rPr>
                                  <m:t>ps</m:t>
                                </m:r>
                              </m:oMath>
                            </m:oMathPara>
                          </a14:m>
                          <a:endParaRPr kumimoji="1" lang="ja-JP" altLang="en-US" i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41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7862839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1.15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4523443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average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0.004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0.002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907163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7401965"/>
                  </p:ext>
                </p:extLst>
              </p:nvPr>
            </p:nvGraphicFramePr>
            <p:xfrm>
              <a:off x="-5" y="2132766"/>
              <a:ext cx="12192005" cy="42243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4211469864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283908694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29196872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671869498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35176052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077839364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634914172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601273808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759700390"/>
                        </a:ext>
                      </a:extLst>
                    </a:gridCol>
                  </a:tblGrid>
                  <a:tr h="472845">
                    <a:tc grid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5" t="-1282" r="-150750" b="-8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11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21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31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41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51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61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63679219"/>
                      </a:ext>
                    </a:extLst>
                  </a:tr>
                  <a:tr h="9144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0" i="0" smtClean="0">
                              <a:latin typeface="+mj-lt"/>
                            </a:rPr>
                            <a:t>Coincidering with FD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0000"/>
                              </a:solidFill>
                            </a:rPr>
                            <a:t>Much far</a:t>
                          </a:r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C000"/>
                              </a:solidFill>
                            </a:rPr>
                            <a:t>far</a:t>
                          </a:r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coincidering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mtClean="0"/>
                            <a:t>coincidering</a:t>
                          </a:r>
                          <a:endParaRPr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 smtClean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2636130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Fluctuation amount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500" t="-293590" r="-503000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293590" r="-400498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293590" r="-302500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293590" r="-202500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293590" r="-102500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293590" r="-2500" b="-5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7674422"/>
                      </a:ext>
                    </a:extLst>
                  </a:tr>
                  <a:tr h="472845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Pauli</a:t>
                          </a:r>
                          <a:r>
                            <a:rPr kumimoji="1" lang="en-US" altLang="ja-JP" baseline="0" smtClean="0"/>
                            <a:t> exclusion principle violation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500" t="-198065" r="-703000" b="-15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500" t="-398701" r="-5030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398701" r="-400498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398701" r="-3025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398701" r="-2025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398701" r="-1025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398701" r="-2500" b="-4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7537646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500" t="-492308" r="-503000" b="-3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492308" r="-400498" b="-3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492308" r="-302500" b="-3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492308" r="-202500" b="-3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492308" r="-102500" b="-3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492308" r="-2500" b="-308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8066114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500" t="-198283" r="-703000" b="-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500" t="-592308" r="-5030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592308" r="-400498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592308" r="-3025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592308" r="-2025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592308" r="-1025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592308" r="-2500" b="-208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7862839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701299" r="-400498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701299" r="-302500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701299" r="-202500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701299" r="-102500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701299" r="-2500" b="-111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4523443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average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791026" r="-400498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791026" r="-302500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791026" r="-202500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791026" r="-102500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791026" r="-2500" b="-102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07163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462013" y="1568317"/>
                <a:ext cx="99043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2000" smtClean="0"/>
                  <a:t>Because of 0 ps distribution, no partition seems suitable for EMC at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kumimoji="1" lang="en-US" altLang="ja-JP" sz="2000" smtClean="0"/>
                  <a:t>...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13" y="1568317"/>
                <a:ext cx="9904314" cy="400110"/>
              </a:xfrm>
              <a:prstGeom prst="rect">
                <a:avLst/>
              </a:prstGeom>
              <a:blipFill>
                <a:blip r:embed="rId4"/>
                <a:stretch>
                  <a:fillRect l="-554" t="-9091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89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/>
              <p:nvPr/>
            </p:nvSpPr>
            <p:spPr>
              <a:xfrm>
                <a:off x="-1" y="-1"/>
                <a:ext cx="12192001" cy="1242391"/>
              </a:xfrm>
              <a:prstGeom prst="rect">
                <a:avLst/>
              </a:prstGeom>
              <a:solidFill>
                <a:srgbClr val="00B036">
                  <a:alpha val="72000"/>
                </a:srgb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lang="en-US" altLang="ja-JP" sz="4400" noProof="0" smtClean="0">
                    <a:solidFill>
                      <a:prstClr val="black"/>
                    </a:solidFill>
                    <a:cs typeface="+mj-cs"/>
                  </a:rPr>
                  <a:t>Adopt </a:t>
                </a:r>
                <a14:m>
                  <m:oMath xmlns:m="http://schemas.openxmlformats.org/officeDocument/2006/math">
                    <m:r>
                      <a:rPr lang="en-US" altLang="ja-JP" sz="4400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j-cs"/>
                      </a:rPr>
                      <m:t>50 </m:t>
                    </m:r>
                    <m:r>
                      <m:rPr>
                        <m:sty m:val="p"/>
                      </m:rPr>
                      <a:rPr lang="en-US" altLang="ja-JP" sz="4400" i="0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j-cs"/>
                      </a:rPr>
                      <m:t>ps</m:t>
                    </m:r>
                    <m:r>
                      <a:rPr lang="en-US" altLang="ja-JP" sz="4400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</m:oMath>
                </a14:m>
                <a:r>
                  <a:rPr lang="en-US" altLang="ja-JP" sz="4400" noProof="0" smtClean="0">
                    <a:solidFill>
                      <a:prstClr val="black"/>
                    </a:solidFill>
                    <a:cs typeface="+mj-cs"/>
                  </a:rPr>
                  <a:t>distribution as initial one</a:t>
                </a:r>
                <a:endParaRPr kumimoji="1" lang="ja-JP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メイリオ"/>
                  <a:ea typeface="メイリオ"/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1"/>
                <a:ext cx="12192001" cy="1242391"/>
              </a:xfrm>
              <a:prstGeom prst="rect">
                <a:avLst/>
              </a:prstGeom>
              <a:blipFill>
                <a:blip r:embed="rId2"/>
                <a:stretch>
                  <a:fillRect l="-1948" b="-4369"/>
                </a:stretch>
              </a:blip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10225"/>
          <a:stretch/>
        </p:blipFill>
        <p:spPr>
          <a:xfrm>
            <a:off x="986431" y="4476701"/>
            <a:ext cx="3287187" cy="17224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" t="-10633" r="370" b="10633"/>
          <a:stretch/>
        </p:blipFill>
        <p:spPr>
          <a:xfrm>
            <a:off x="3922566" y="1242390"/>
            <a:ext cx="3309346" cy="193194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95"/>
          <a:stretch/>
        </p:blipFill>
        <p:spPr>
          <a:xfrm>
            <a:off x="6476302" y="3772052"/>
            <a:ext cx="4958512" cy="2584298"/>
          </a:xfrm>
          <a:prstGeom prst="rect">
            <a:avLst/>
          </a:prstGeom>
        </p:spPr>
      </p:pic>
      <p:cxnSp>
        <p:nvCxnSpPr>
          <p:cNvPr id="12" name="直線矢印コネクタ 11"/>
          <p:cNvCxnSpPr/>
          <p:nvPr/>
        </p:nvCxnSpPr>
        <p:spPr>
          <a:xfrm flipV="1">
            <a:off x="2630024" y="2916455"/>
            <a:ext cx="1171955" cy="1164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7352499" y="2697224"/>
            <a:ext cx="1516913" cy="9542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3003082" y="3640850"/>
                <a:ext cx="26879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mtClean="0"/>
                  <a:t>EMC at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mtClean="0"/>
                  <a:t> </a:t>
                </a:r>
                <a:r>
                  <a:rPr kumimoji="1" lang="en-US" altLang="ja-JP" smtClean="0"/>
                  <a:t>for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ps</m:t>
                    </m:r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82" y="3640850"/>
                <a:ext cx="2687980" cy="369332"/>
              </a:xfrm>
              <a:prstGeom prst="rect">
                <a:avLst/>
              </a:prstGeom>
              <a:blipFill>
                <a:blip r:embed="rId6"/>
                <a:stretch>
                  <a:fillRect l="-2041" t="-491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/>
          <p:cNvCxnSpPr/>
          <p:nvPr/>
        </p:nvCxnSpPr>
        <p:spPr>
          <a:xfrm flipV="1">
            <a:off x="4472941" y="5149516"/>
            <a:ext cx="1860482" cy="546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/>
              <p:cNvSpPr/>
              <p:nvPr/>
            </p:nvSpPr>
            <p:spPr>
              <a:xfrm>
                <a:off x="4691509" y="5304952"/>
                <a:ext cx="17133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chemeClr val="bg2">
                        <a:lumMod val="75000"/>
                      </a:schemeClr>
                    </a:solidFill>
                  </a:rPr>
                  <a:t>EMC at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ja-JP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ja-JP" altLang="en-US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509" y="5304952"/>
                <a:ext cx="1713354" cy="369332"/>
              </a:xfrm>
              <a:prstGeom prst="rect">
                <a:avLst/>
              </a:prstGeom>
              <a:blipFill>
                <a:blip r:embed="rId7"/>
                <a:stretch>
                  <a:fillRect l="-3203" t="-491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8133322" y="2804999"/>
                <a:ext cx="17133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/>
                  <a:t>EMC at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ja-JP" altLang="en-US"/>
                  <a:t> </a:t>
                </a:r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322" y="2804999"/>
                <a:ext cx="1713354" cy="369332"/>
              </a:xfrm>
              <a:prstGeom prst="rect">
                <a:avLst/>
              </a:prstGeom>
              <a:blipFill>
                <a:blip r:embed="rId8"/>
                <a:stretch>
                  <a:fillRect l="-2847" t="-491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/>
          <p:cNvSpPr txBox="1"/>
          <p:nvPr/>
        </p:nvSpPr>
        <p:spPr>
          <a:xfrm>
            <a:off x="5606715" y="29742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67187" y="3651438"/>
            <a:ext cx="2291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smtClean="0">
                <a:solidFill>
                  <a:srgbClr val="FF0000"/>
                </a:solidFill>
              </a:rPr>
              <a:t>Not enough Fermi degeneracy consideration 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正方形/長方形 22"/>
              <p:cNvSpPr/>
              <p:nvPr/>
            </p:nvSpPr>
            <p:spPr>
              <a:xfrm>
                <a:off x="5239323" y="3244334"/>
                <a:ext cx="17133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/>
                  <a:t>EMC at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ja-JP" altLang="en-US"/>
                  <a:t> </a:t>
                </a:r>
              </a:p>
            </p:txBody>
          </p:sp>
        </mc:Choice>
        <mc:Fallback xmlns="">
          <p:sp>
            <p:nvSpPr>
              <p:cNvPr id="23" name="正方形/長方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323" y="3244334"/>
                <a:ext cx="1713354" cy="369332"/>
              </a:xfrm>
              <a:prstGeom prst="rect">
                <a:avLst/>
              </a:prstGeom>
              <a:blipFill>
                <a:blip r:embed="rId9"/>
                <a:stretch>
                  <a:fillRect l="-2837" t="-491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正方形/長方形 24"/>
          <p:cNvSpPr/>
          <p:nvPr/>
        </p:nvSpPr>
        <p:spPr>
          <a:xfrm>
            <a:off x="1151392" y="1499694"/>
            <a:ext cx="3195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ja-JP" sz="1600">
                <a:solidFill>
                  <a:srgbClr val="0070C0"/>
                </a:solidFill>
              </a:rPr>
              <a:t>enough Fermi degeneracy consideration </a:t>
            </a:r>
            <a:endParaRPr lang="ja-JP" altLang="en-US" sz="160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/>
              <p:cNvSpPr/>
              <p:nvPr/>
            </p:nvSpPr>
            <p:spPr>
              <a:xfrm>
                <a:off x="7225524" y="1954545"/>
                <a:ext cx="4286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ja-JP">
                    <a:solidFill>
                      <a:prstClr val="black"/>
                    </a:solidFill>
                  </a:rPr>
                  <a:t>Adopt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ps</m:t>
                    </m:r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>
                    <a:solidFill>
                      <a:prstClr val="black"/>
                    </a:solidFill>
                  </a:rPr>
                  <a:t>distribution as initial one</a:t>
                </a:r>
                <a:endParaRPr lang="ja-JP" altLang="en-US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524" y="1954545"/>
                <a:ext cx="4286751" cy="369332"/>
              </a:xfrm>
              <a:prstGeom prst="rect">
                <a:avLst/>
              </a:prstGeom>
              <a:blipFill>
                <a:blip r:embed="rId10"/>
                <a:stretch>
                  <a:fillRect l="-1138" t="-6667" r="-427"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816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86"/>
          <a:stretch/>
        </p:blipFill>
        <p:spPr>
          <a:xfrm>
            <a:off x="72887" y="2054709"/>
            <a:ext cx="7519019" cy="3769621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/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solidFill>
                <a:srgbClr val="00B036">
                  <a:alpha val="72000"/>
                </a:srgb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4400" smtClean="0">
                    <a:solidFill>
                      <a:schemeClr val="tx1"/>
                    </a:solidFill>
                  </a:rPr>
                  <a:t>EMC at </a:t>
                </a:r>
                <a14:m>
                  <m:oMath xmlns:m="http://schemas.openxmlformats.org/officeDocument/2006/math"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4400">
                    <a:solidFill>
                      <a:schemeClr val="tx1"/>
                    </a:solidFill>
                  </a:rPr>
                  <a:t> </a:t>
                </a:r>
                <a:r>
                  <a:rPr lang="en-US" altLang="ja-JP" sz="440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m:rPr>
                        <m:sty m:val="p"/>
                      </m:rPr>
                      <a:rPr lang="en-US" altLang="ja-JP" sz="4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ps</m:t>
                    </m:r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ja-JP" altLang="en-US" sz="4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blipFill>
                <a:blip r:embed="rId3"/>
                <a:stretch>
                  <a:fillRect l="-1948" b="-4369"/>
                </a:stretch>
              </a:blip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" t="49580" r="47067" b="-1171"/>
          <a:stretch/>
        </p:blipFill>
        <p:spPr>
          <a:xfrm>
            <a:off x="7505096" y="1947120"/>
            <a:ext cx="3975285" cy="39847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/>
              <p:cNvSpPr txBox="1"/>
              <p:nvPr/>
            </p:nvSpPr>
            <p:spPr>
              <a:xfrm>
                <a:off x="4355141" y="2571335"/>
                <a:ext cx="37368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Rejection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sampling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cut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ja-JP" sz="1400" b="0" i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energy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causes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this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ja-JP" sz="1400" b="0" smtClean="0"/>
              </a:p>
            </p:txBody>
          </p:sp>
        </mc:Choice>
        <mc:Fallback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41" y="2571335"/>
                <a:ext cx="3736822" cy="43088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 flipH="1">
            <a:off x="5668433" y="3021272"/>
            <a:ext cx="387352" cy="6278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4628084" y="3905154"/>
                <a:ext cx="2080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Theorerical</m:t>
                      </m:r>
                      <m: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calculated</m:t>
                      </m:r>
                      <m: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by</m:t>
                      </m:r>
                    </m:oMath>
                  </m:oMathPara>
                </a14:m>
                <a:endParaRPr kumimoji="1" lang="en-US" altLang="ja-JP" sz="1200" b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Fermi</m:t>
                      </m:r>
                      <m: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integration</m:t>
                      </m:r>
                      <m: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ja-JP" altLang="en-US" sz="1200"/>
              </a:p>
            </p:txBody>
          </p:sp>
        </mc:Choice>
        <mc:Fallback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84" y="3905154"/>
                <a:ext cx="2080698" cy="369332"/>
              </a:xfrm>
              <a:prstGeom prst="rect">
                <a:avLst/>
              </a:prstGeom>
              <a:blipFill>
                <a:blip r:embed="rId5"/>
                <a:stretch>
                  <a:fillRect l="-1462" t="-1667" r="-2339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/>
          <p:cNvCxnSpPr/>
          <p:nvPr/>
        </p:nvCxnSpPr>
        <p:spPr>
          <a:xfrm flipV="1">
            <a:off x="6285751" y="3690251"/>
            <a:ext cx="547459" cy="1737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05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ja-JP" sz="4400" noProof="0" smtClean="0">
                <a:solidFill>
                  <a:prstClr val="black"/>
                </a:solidFill>
                <a:cs typeface="+mj-cs"/>
              </a:rPr>
              <a:t>Checklist table (revised)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表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0191794"/>
                  </p:ext>
                </p:extLst>
              </p:nvPr>
            </p:nvGraphicFramePr>
            <p:xfrm>
              <a:off x="-5" y="3579374"/>
              <a:ext cx="12192005" cy="32786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3384379291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321985308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452934137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20419054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684011144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19516858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39077609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735370979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5103164"/>
                        </a:ext>
                      </a:extLst>
                    </a:gridCol>
                  </a:tblGrid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EFF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11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21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31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41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51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61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9576776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0" i="0" smtClean="0">
                              <a:latin typeface="+mj-lt"/>
                            </a:rPr>
                            <a:t>Coincidering with FD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0000"/>
                              </a:solidFill>
                            </a:rPr>
                            <a:t>Much far</a:t>
                          </a:r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C000"/>
                              </a:solidFill>
                            </a:rPr>
                            <a:t>far</a:t>
                          </a:r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coincidering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mtClean="0"/>
                            <a:t>coincidering</a:t>
                          </a:r>
                          <a:endParaRPr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 smtClean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917597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Fluctuation amount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0.07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71118370"/>
                      </a:ext>
                    </a:extLst>
                  </a:tr>
                  <a:tr h="47284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Pauli</a:t>
                          </a:r>
                          <a:r>
                            <a:rPr kumimoji="1" lang="en-US" altLang="ja-JP" baseline="0" smtClean="0"/>
                            <a:t> exclusion principle violation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  <m:r>
                                  <a:rPr kumimoji="1" lang="en-US" altLang="ja-JP" i="1" baseline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i="0" baseline="0" smtClean="0">
                                    <a:latin typeface="Cambria Math" panose="02040503050406030204" pitchFamily="18" charset="0"/>
                                  </a:rPr>
                                  <m:t>ps</m:t>
                                </m:r>
                              </m:oMath>
                            </m:oMathPara>
                          </a14:m>
                          <a:endParaRPr kumimoji="1" lang="ja-JP" altLang="en-US" i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41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83607139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1.15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7513472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average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0.004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0.002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123449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表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0191794"/>
                  </p:ext>
                </p:extLst>
              </p:nvPr>
            </p:nvGraphicFramePr>
            <p:xfrm>
              <a:off x="-5" y="3579374"/>
              <a:ext cx="12192005" cy="32786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3384379291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321985308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452934137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20419054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684011144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19516858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39077609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735370979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5103164"/>
                        </a:ext>
                      </a:extLst>
                    </a:gridCol>
                  </a:tblGrid>
                  <a:tr h="472845">
                    <a:tc grid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5" t="-1282" r="-150750" b="-6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11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21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31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41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51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61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9576776"/>
                      </a:ext>
                    </a:extLst>
                  </a:tr>
                  <a:tr h="9144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0" i="0" smtClean="0">
                              <a:latin typeface="+mj-lt"/>
                            </a:rPr>
                            <a:t>Coincidering with FD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0000"/>
                              </a:solidFill>
                            </a:rPr>
                            <a:t>Much far</a:t>
                          </a:r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C000"/>
                              </a:solidFill>
                            </a:rPr>
                            <a:t>far</a:t>
                          </a:r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coincidering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mtClean="0"/>
                            <a:t>coincidering</a:t>
                          </a:r>
                          <a:endParaRPr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 smtClean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917597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Fluctuation amount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500" t="-297403" r="-503000" b="-3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010" t="-297403" r="-400498" b="-3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1000" t="-297403" r="-302500" b="-3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1000" t="-297403" r="-202500" b="-3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1000" t="-297403" r="-102500" b="-3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01000" t="-297403" r="-2500" b="-3129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1118370"/>
                      </a:ext>
                    </a:extLst>
                  </a:tr>
                  <a:tr h="47284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Pauli</a:t>
                          </a:r>
                          <a:r>
                            <a:rPr kumimoji="1" lang="en-US" altLang="ja-JP" baseline="0" smtClean="0"/>
                            <a:t> exclusion principle violation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500" t="-131330" r="-703000" b="-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500" t="-392308" r="-5030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010" t="-392308" r="-400498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1000" t="-392308" r="-3025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1000" t="-392308" r="-2025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1000" t="-392308" r="-1025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01000" t="-392308" r="-2500" b="-208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3607139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010" t="-498701" r="-400498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1000" t="-498701" r="-302500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1000" t="-498701" r="-202500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1000" t="-498701" r="-102500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01000" t="-498701" r="-2500" b="-111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7513472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average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010" t="-591026" r="-400498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1000" t="-591026" r="-302500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1000" t="-591026" r="-202500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1000" t="-591026" r="-102500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01000" t="-591026" r="-2500" b="-102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12344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256524" y="1950751"/>
                <a:ext cx="483947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ja-JP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=31</m:t>
                    </m:r>
                  </m:oMath>
                </a14:m>
                <a:r>
                  <a:rPr kumimoji="1" lang="ja-JP" altLang="en-US" sz="2400" smtClean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ja-JP" sz="2400" smtClean="0">
                    <a:solidFill>
                      <a:srgbClr val="0070C0"/>
                    </a:solidFill>
                  </a:rPr>
                  <a:t>might be suitable for distribution function</a:t>
                </a:r>
                <a:endParaRPr kumimoji="1" lang="ja-JP" altLang="en-US" sz="24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524" y="1950751"/>
                <a:ext cx="4839473" cy="738664"/>
              </a:xfrm>
              <a:prstGeom prst="rect">
                <a:avLst/>
              </a:prstGeom>
              <a:blipFill>
                <a:blip r:embed="rId3"/>
                <a:stretch>
                  <a:fillRect l="-3526" t="-12397" b="-247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1354849"/>
            <a:ext cx="4176000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4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9" b="49957"/>
          <a:stretch/>
        </p:blipFill>
        <p:spPr>
          <a:xfrm>
            <a:off x="6095999" y="3018805"/>
            <a:ext cx="5825753" cy="3441629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ja-JP" sz="4400" noProof="0" smtClean="0">
                <a:solidFill>
                  <a:prstClr val="black"/>
                </a:solidFill>
                <a:cs typeface="+mj-cs"/>
              </a:rPr>
              <a:t>Start-up response : Problem fixed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2"/>
          <a:stretch/>
        </p:blipFill>
        <p:spPr>
          <a:xfrm>
            <a:off x="934277" y="2888893"/>
            <a:ext cx="3813315" cy="396910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6442" y="1493464"/>
            <a:ext cx="12119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/>
              <a:t>At previous EMC, a </a:t>
            </a:r>
            <a:r>
              <a:rPr lang="en-US" altLang="ja-JP"/>
              <a:t>slight decrease in mean energy is observed for a short period of time after start-up </a:t>
            </a:r>
            <a:endParaRPr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281075" y="1956740"/>
            <a:ext cx="1182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smtClean="0"/>
              <a:t>→ </a:t>
            </a:r>
            <a:r>
              <a:rPr kumimoji="1" lang="en-US" altLang="ja-JP" sz="2000" smtClean="0"/>
              <a:t>Fixed</a:t>
            </a:r>
            <a:endParaRPr kumimoji="1" lang="ja-JP" altLang="en-US" sz="200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087217" y="2649473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Previous EMC</a:t>
            </a:r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668991" y="2649473"/>
            <a:ext cx="3323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/>
              <a:t>EMC with Fermi degeneracy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6268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/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solidFill>
                <a:srgbClr val="00B036">
                  <a:alpha val="72000"/>
                </a:srgb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4400" smtClean="0">
                    <a:solidFill>
                      <a:schemeClr val="tx1"/>
                    </a:solidFill>
                  </a:rPr>
                  <a:t>EMC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meV</m:t>
                    </m:r>
                  </m:oMath>
                </a14:m>
                <a:endParaRPr lang="ja-JP" altLang="en-US" sz="4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blipFill>
                <a:blip r:embed="rId2"/>
                <a:stretch>
                  <a:fillRect l="-1948" b="-4369"/>
                </a:stretch>
              </a:blip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47136"/>
            <a:ext cx="9334500" cy="51108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mtClean="0"/>
                  <a:t>Convergence value: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29.5 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meV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blipFill>
                <a:blip r:embed="rId4"/>
                <a:stretch>
                  <a:fillRect l="-2020" t="-4717" r="-15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47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/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solidFill>
                <a:srgbClr val="00B036">
                  <a:alpha val="72000"/>
                </a:srgb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4400" smtClean="0">
                    <a:solidFill>
                      <a:schemeClr val="tx1"/>
                    </a:solidFill>
                  </a:rPr>
                  <a:t>EMC </a:t>
                </a:r>
                <a:r>
                  <a:rPr lang="en-US" altLang="ja-JP" sz="440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ja-JP" sz="4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meV</m:t>
                    </m:r>
                  </m:oMath>
                </a14:m>
                <a:endParaRPr lang="ja-JP" altLang="en-US" sz="4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blipFill>
                <a:blip r:embed="rId2"/>
                <a:stretch>
                  <a:fillRect l="-1948" b="-4369"/>
                </a:stretch>
              </a:blip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000"/>
            <a:ext cx="9288750" cy="511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mtClean="0"/>
                  <a:t>Convergence value: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23.5 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meV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blipFill>
                <a:blip r:embed="rId4"/>
                <a:stretch>
                  <a:fillRect l="-2020" t="-4717" r="-15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694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/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solidFill>
                <a:srgbClr val="00B036">
                  <a:alpha val="72000"/>
                </a:srgb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4400" smtClean="0">
                    <a:solidFill>
                      <a:schemeClr val="tx1"/>
                    </a:solidFill>
                  </a:rPr>
                  <a:t>EMC </a:t>
                </a:r>
                <a:r>
                  <a:rPr lang="en-US" altLang="ja-JP" sz="440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ja-JP" sz="4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meV</m:t>
                    </m:r>
                  </m:oMath>
                </a14:m>
                <a:endParaRPr lang="ja-JP" altLang="en-US" sz="4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blipFill>
                <a:blip r:embed="rId2"/>
                <a:stretch>
                  <a:fillRect l="-1948" b="-4369"/>
                </a:stretch>
              </a:blip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000"/>
            <a:ext cx="9336574" cy="511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/>
              <p:cNvSpPr txBox="1"/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mtClean="0"/>
                  <a:t>Convergence value: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27.5 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meV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blipFill>
                <a:blip r:embed="rId4"/>
                <a:stretch>
                  <a:fillRect l="-2020" t="-4717" r="-15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29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/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solidFill>
                <a:srgbClr val="00B036">
                  <a:alpha val="72000"/>
                </a:srgb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4400" smtClean="0">
                    <a:solidFill>
                      <a:schemeClr val="tx1"/>
                    </a:solidFill>
                  </a:rPr>
                  <a:t>EMC </a:t>
                </a:r>
                <a:r>
                  <a:rPr lang="en-US" altLang="ja-JP" sz="440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ja-JP" sz="4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meV</m:t>
                    </m:r>
                  </m:oMath>
                </a14:m>
                <a:endParaRPr lang="ja-JP" altLang="en-US" sz="4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blipFill>
                <a:blip r:embed="rId2"/>
                <a:stretch>
                  <a:fillRect l="-1948" b="-4369"/>
                </a:stretch>
              </a:blip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000"/>
            <a:ext cx="9193097" cy="511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/>
              <p:cNvSpPr txBox="1"/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mtClean="0"/>
                  <a:t>Convergence value: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.1 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meV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blipFill>
                <a:blip r:embed="rId4"/>
                <a:stretch>
                  <a:fillRect l="-2020" t="-4717" r="-15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16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FDB2C6-CC73-4C09-BA37-9683A766E164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887" y="0"/>
            <a:ext cx="10515600" cy="1325563"/>
          </a:xfrm>
        </p:spPr>
        <p:txBody>
          <a:bodyPr/>
          <a:lstStyle/>
          <a:p>
            <a:r>
              <a:rPr kumimoji="1" lang="en-US" altLang="ja-JP"/>
              <a:t>Background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sz="2400"/>
              <a:t>The development of integrated circuits that can operate in a cryogenic environment of about the temperature of helium is an important issue for the realization of quantum computers.</a:t>
            </a:r>
          </a:p>
          <a:p>
            <a:endParaRPr lang="en-US" altLang="ja-JP" sz="2400"/>
          </a:p>
          <a:p>
            <a:r>
              <a:rPr lang="en-US" altLang="ja-JP" sz="2400"/>
              <a:t>At low temperatures, </a:t>
            </a:r>
            <a:r>
              <a:rPr lang="en-US" altLang="ja-JP" sz="2400">
                <a:solidFill>
                  <a:srgbClr val="0070C0"/>
                </a:solidFill>
              </a:rPr>
              <a:t>Pauli exclusion principle</a:t>
            </a:r>
            <a:r>
              <a:rPr lang="en-US" altLang="ja-JP" sz="2400">
                <a:solidFill>
                  <a:srgbClr val="FF0000"/>
                </a:solidFill>
              </a:rPr>
              <a:t> </a:t>
            </a:r>
            <a:r>
              <a:rPr lang="en-US" altLang="ja-JP" sz="2400"/>
              <a:t>plays an important role.</a:t>
            </a:r>
          </a:p>
          <a:p>
            <a:endParaRPr lang="en-US" altLang="ja-JP" sz="2400"/>
          </a:p>
          <a:p>
            <a:endParaRPr lang="en-US" altLang="ja-JP" sz="2400"/>
          </a:p>
          <a:p>
            <a:pPr marL="0" indent="0">
              <a:buNone/>
            </a:pPr>
            <a:r>
              <a:rPr lang="en-US" altLang="ja-JP" sz="2400" b="1"/>
              <a:t>Goal</a:t>
            </a:r>
            <a:r>
              <a:rPr lang="en-US" altLang="ja-JP" sz="2400"/>
              <a:t> : </a:t>
            </a:r>
          </a:p>
          <a:p>
            <a:r>
              <a:rPr lang="en-US" altLang="ja-JP" sz="2400">
                <a:solidFill>
                  <a:srgbClr val="0070C0"/>
                </a:solidFill>
              </a:rPr>
              <a:t>Create a Monte Carlo program </a:t>
            </a:r>
            <a:r>
              <a:rPr lang="en-US" altLang="ja-JP" sz="2400"/>
              <a:t>for a two-dimensional electron gas that takes </a:t>
            </a:r>
            <a:r>
              <a:rPr lang="en-US" altLang="ja-JP" sz="2400">
                <a:solidFill>
                  <a:srgbClr val="0070C0"/>
                </a:solidFill>
              </a:rPr>
              <a:t>Fermi degeneracy </a:t>
            </a:r>
            <a:r>
              <a:rPr lang="en-US" altLang="ja-JP" sz="2400"/>
              <a:t>into account.</a:t>
            </a:r>
            <a:endParaRPr lang="ja-JP" altLang="en-US" sz="2400"/>
          </a:p>
          <a:p>
            <a:endParaRPr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0E25F-B8C9-4ED1-8626-95CB18EC23DC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62307CC-7B10-4F62-91D5-072C3C65054E}"/>
              </a:ext>
            </a:extLst>
          </p:cNvPr>
          <p:cNvCxnSpPr>
            <a:cxnSpLocks/>
          </p:cNvCxnSpPr>
          <p:nvPr/>
        </p:nvCxnSpPr>
        <p:spPr>
          <a:xfrm>
            <a:off x="5913589" y="3921324"/>
            <a:ext cx="0" cy="69245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81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49697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4400" smtClean="0">
                <a:solidFill>
                  <a:schemeClr val="tx1"/>
                </a:solidFill>
              </a:rPr>
              <a:t>Near future plan</a:t>
            </a:r>
            <a:endParaRPr lang="ja-JP" altLang="en-US" sz="4400">
              <a:solidFill>
                <a:schemeClr val="tx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41280" y="1567081"/>
            <a:ext cx="3390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3200" smtClean="0"/>
              <a:t>Write a </a:t>
            </a:r>
            <a:r>
              <a:rPr lang="en-US" altLang="ja-JP" sz="3200"/>
              <a:t>t</a:t>
            </a:r>
            <a:r>
              <a:rPr kumimoji="1" lang="en-US" altLang="ja-JP" sz="3200" smtClean="0"/>
              <a:t>hesis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426982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72887" y="0"/>
            <a:ext cx="10515600" cy="1325563"/>
          </a:xfrm>
        </p:spPr>
        <p:txBody>
          <a:bodyPr/>
          <a:lstStyle/>
          <a:p>
            <a:r>
              <a:rPr kumimoji="1" lang="en-US" altLang="ja-JP" smtClean="0"/>
              <a:t>Progress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smtClean="0"/>
                  <a:t>Determined partition number of k-space grids used for distribution function.</a:t>
                </a:r>
              </a:p>
              <a:p>
                <a:endParaRPr lang="en-US" altLang="ja-JP" sz="2400" smtClean="0"/>
              </a:p>
              <a:p>
                <a:r>
                  <a:rPr lang="en-US" altLang="ja-JP" sz="2400" smtClean="0"/>
                  <a:t>Implemented EMC (Emsemble Monte Carlo) considering Fermi degeneracy effect at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=4.2</m:t>
                    </m:r>
                  </m:oMath>
                </a14:m>
                <a:r>
                  <a:rPr lang="en-US" altLang="ja-JP" sz="2400" smtClean="0"/>
                  <a:t>.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7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812" t="-1961" r="-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7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72887" y="0"/>
            <a:ext cx="10515600" cy="1325563"/>
          </a:xfrm>
        </p:spPr>
        <p:txBody>
          <a:bodyPr/>
          <a:lstStyle/>
          <a:p>
            <a:r>
              <a:rPr lang="en-US" altLang="ja-JP" smtClean="0"/>
              <a:t>Distribution function</a:t>
            </a:r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6" y="2845523"/>
            <a:ext cx="4061597" cy="330153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63" y="3495459"/>
            <a:ext cx="5198137" cy="2860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smtClean="0"/>
                  <a:t>To discuss how the distribution function coincides with Fermi-Dirac, its parameter is converted from 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400" smtClean="0"/>
                  <a:t> to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ja-JP" sz="2400" smtClean="0"/>
                  <a:t>. </a:t>
                </a:r>
              </a:p>
            </p:txBody>
          </p:sp>
        </mc:Choice>
        <mc:Fallback xmlns="">
          <p:sp>
            <p:nvSpPr>
              <p:cNvPr id="8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812" t="-1961" r="-1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>
            <a:endCxn id="3" idx="1"/>
          </p:cNvCxnSpPr>
          <p:nvPr/>
        </p:nvCxnSpPr>
        <p:spPr>
          <a:xfrm>
            <a:off x="3513221" y="4925904"/>
            <a:ext cx="348064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4438264" y="3477222"/>
                <a:ext cx="1515969" cy="6533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𝑟𝑒𝑝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64" y="3477222"/>
                <a:ext cx="1515969" cy="6533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3621350" y="4194411"/>
                <a:ext cx="3287738" cy="6037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1600" i="1" smtClean="0">
                        <a:latin typeface="Cambria Math" panose="02040503050406030204" pitchFamily="18" charset="0"/>
                      </a:rPr>
                      <m:t>※</m:t>
                    </m:r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</m:oMath>
                </a14:m>
                <a:r>
                  <a:rPr lang="ja-JP" altLang="en-US" sz="1600" smtClean="0"/>
                  <a:t> </a:t>
                </a:r>
                <a:r>
                  <a:rPr lang="en-US" altLang="ja-JP" sz="1600" smtClean="0"/>
                  <a:t>is value of the middle of each grid. </a:t>
                </a:r>
                <a:endParaRPr lang="ja-JP" altLang="en-US" sz="1600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350" y="4194411"/>
                <a:ext cx="3287738" cy="603755"/>
              </a:xfrm>
              <a:prstGeom prst="rect">
                <a:avLst/>
              </a:prstGeom>
              <a:blipFill>
                <a:blip r:embed="rId6"/>
                <a:stretch>
                  <a:fillRect l="-928" r="-2968" b="-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7708244" y="2880155"/>
                <a:ext cx="454791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b="0" i="0" smtClean="0">
                    <a:latin typeface="+mj-lt"/>
                  </a:rPr>
                  <a:t>Generated distribution function will be called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244" y="2880155"/>
                <a:ext cx="4547911" cy="553998"/>
              </a:xfrm>
              <a:prstGeom prst="rect">
                <a:avLst/>
              </a:prstGeom>
              <a:blipFill>
                <a:blip r:embed="rId7"/>
                <a:stretch>
                  <a:fillRect l="-3079" t="-13187" b="-274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91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72887" y="0"/>
            <a:ext cx="10515600" cy="1325563"/>
          </a:xfrm>
        </p:spPr>
        <p:txBody>
          <a:bodyPr/>
          <a:lstStyle/>
          <a:p>
            <a:r>
              <a:rPr kumimoji="1" lang="en-US" altLang="ja-JP" smtClean="0"/>
              <a:t>Find the best partition number</a:t>
            </a:r>
            <a:endParaRPr kumimoji="1" lang="ja-JP" altLang="en-US"/>
          </a:p>
        </p:txBody>
      </p:sp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" y="3163817"/>
            <a:ext cx="4672593" cy="369418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3304747" y="5791406"/>
                <a:ext cx="1589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000" smtClean="0"/>
                  <a:t>(e.g.)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747" y="5791406"/>
                <a:ext cx="1589218" cy="400110"/>
              </a:xfrm>
              <a:prstGeom prst="rect">
                <a:avLst/>
              </a:prstGeom>
              <a:blipFill>
                <a:blip r:embed="rId3"/>
                <a:stretch>
                  <a:fillRect l="-3831" t="-7576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939192" y="1746018"/>
                <a:ext cx="1067060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2400" smtClean="0"/>
                  <a:t>To find a suitable partition number(defined as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ja-JP" sz="2400" smtClean="0"/>
                  <a:t>), I conducted EMC  at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kumimoji="1" lang="en-US" altLang="ja-JP" sz="2400" smtClean="0"/>
                  <a:t>for various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ja-JP" sz="2400" smtClean="0"/>
                  <a:t>  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92" y="1746018"/>
                <a:ext cx="10670606" cy="830997"/>
              </a:xfrm>
              <a:prstGeom prst="rect">
                <a:avLst/>
              </a:prstGeom>
              <a:blipFill>
                <a:blip r:embed="rId4"/>
                <a:stretch>
                  <a:fillRect l="-743" t="-5839" r="-343" b="-167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/>
          <p:cNvSpPr txBox="1"/>
          <p:nvPr/>
        </p:nvSpPr>
        <p:spPr>
          <a:xfrm>
            <a:off x="5628324" y="3411494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u="sng" smtClean="0"/>
              <a:t>Checklist</a:t>
            </a:r>
            <a:endParaRPr kumimoji="1" lang="ja-JP" altLang="en-US" sz="2000" u="sn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5674219" y="3830475"/>
                <a:ext cx="5872762" cy="16312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kumimoji="1" lang="en-US" altLang="ja-JP" sz="2000" smtClean="0"/>
                  <a:t>How much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ja-JP" altLang="en-US" sz="2000" smtClean="0"/>
                  <a:t> </a:t>
                </a:r>
                <a:r>
                  <a:rPr kumimoji="1" lang="en-US" altLang="ja-JP" sz="2000" smtClean="0"/>
                  <a:t>coincides with Fermi-Dirac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altLang="ja-JP" sz="200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ja-JP" sz="2000" smtClean="0"/>
                  <a:t>Fluctuation amount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kumimoji="1" lang="en-US" altLang="ja-JP" sz="200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ja-JP" sz="2000" smtClean="0"/>
                  <a:t>Well obeisance to </a:t>
                </a:r>
                <a:r>
                  <a:rPr lang="en-US" altLang="ja-JP" sz="2000"/>
                  <a:t>Pauli exclusion principle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219" y="3830475"/>
                <a:ext cx="5872762" cy="1631216"/>
              </a:xfrm>
              <a:prstGeom prst="rect">
                <a:avLst/>
              </a:prstGeom>
              <a:blipFill>
                <a:blip r:embed="rId5"/>
                <a:stretch>
                  <a:fillRect l="-1658" t="-5926" b="-888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31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72886" y="0"/>
                <a:ext cx="1275759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4000"/>
                  <a:t>1. How much </a:t>
                </a:r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ja-JP" altLang="en-US" sz="4000"/>
                  <a:t> </a:t>
                </a:r>
                <a:r>
                  <a:rPr lang="en-US" altLang="ja-JP" sz="4000"/>
                  <a:t>coincides with </a:t>
                </a:r>
                <a:r>
                  <a:rPr lang="en-US" altLang="ja-JP" sz="4000" smtClean="0"/>
                  <a:t>Fermi-Dirac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6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886" y="0"/>
                <a:ext cx="12757590" cy="1325563"/>
              </a:xfrm>
              <a:blipFill>
                <a:blip r:embed="rId2"/>
                <a:stretch>
                  <a:fillRect l="-17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028"/>
            <a:ext cx="4167740" cy="2293793"/>
          </a:xfr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/>
          <a:stretch/>
        </p:blipFill>
        <p:spPr>
          <a:xfrm>
            <a:off x="4167740" y="1722028"/>
            <a:ext cx="3928170" cy="22932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/>
          <a:stretch/>
        </p:blipFill>
        <p:spPr>
          <a:xfrm>
            <a:off x="8095910" y="1722028"/>
            <a:ext cx="3946344" cy="22932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564800"/>
            <a:ext cx="4228088" cy="22932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r="620"/>
          <a:stretch/>
        </p:blipFill>
        <p:spPr>
          <a:xfrm>
            <a:off x="4219701" y="4564800"/>
            <a:ext cx="3962400" cy="22932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8195286" y="4564800"/>
            <a:ext cx="3992481" cy="229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1903343" y="1378380"/>
                <a:ext cx="796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kumimoji="1" lang="ja-JP" altLang="en-US" b="1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343" y="1378380"/>
                <a:ext cx="796692" cy="276999"/>
              </a:xfrm>
              <a:prstGeom prst="rect">
                <a:avLst/>
              </a:prstGeom>
              <a:blipFill>
                <a:blip r:embed="rId9"/>
                <a:stretch>
                  <a:fillRect l="-5344" r="-6107" b="-195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/>
              <p:cNvSpPr/>
              <p:nvPr/>
            </p:nvSpPr>
            <p:spPr>
              <a:xfrm>
                <a:off x="5710222" y="1352103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𝟐𝟏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222" y="1352103"/>
                <a:ext cx="981359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正方形/長方形 14"/>
              <p:cNvSpPr/>
              <p:nvPr/>
            </p:nvSpPr>
            <p:spPr>
              <a:xfrm>
                <a:off x="9701767" y="1378380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5" name="正方形/長方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767" y="1378380"/>
                <a:ext cx="981359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1718677" y="4126127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𝟒𝟏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677" y="4126127"/>
                <a:ext cx="981359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5710222" y="4126127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𝟓𝟏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222" y="4126127"/>
                <a:ext cx="981359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9701767" y="4126127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𝟔𝟏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767" y="4126127"/>
                <a:ext cx="981359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/>
          <p:cNvSpPr txBox="1"/>
          <p:nvPr/>
        </p:nvSpPr>
        <p:spPr>
          <a:xfrm>
            <a:off x="879693" y="2650507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>
                <a:solidFill>
                  <a:srgbClr val="FF0000"/>
                </a:solidFill>
                <a:latin typeface="STIX Two Text" pitchFamily="2" charset="0"/>
              </a:rPr>
              <a:t>M</a:t>
            </a:r>
            <a:r>
              <a:rPr lang="en-US" altLang="ja-JP" smtClean="0">
                <a:solidFill>
                  <a:srgbClr val="FF0000"/>
                </a:solidFill>
                <a:latin typeface="STIX Two Text" pitchFamily="2" charset="0"/>
              </a:rPr>
              <a:t>uch</a:t>
            </a:r>
            <a:r>
              <a:rPr kumimoji="1" lang="en-US" altLang="ja-JP" smtClean="0">
                <a:solidFill>
                  <a:srgbClr val="FF0000"/>
                </a:solidFill>
                <a:latin typeface="STIX Two Text" pitchFamily="2" charset="0"/>
              </a:rPr>
              <a:t> Far</a:t>
            </a:r>
            <a:endParaRPr kumimoji="1"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17380" y="2683962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solidFill>
                  <a:srgbClr val="FFC000"/>
                </a:solidFill>
                <a:latin typeface="STIX Two Text" pitchFamily="2" charset="0"/>
              </a:rPr>
              <a:t>Far</a:t>
            </a:r>
            <a:endParaRPr lang="ja-JP" altLang="en-US">
              <a:solidFill>
                <a:srgbClr val="FFC000"/>
              </a:solidFill>
              <a:latin typeface="STIX Two Text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8537574" y="2683962"/>
            <a:ext cx="126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TIX Two Text" pitchFamily="2" charset="0"/>
              </a:rPr>
              <a:t>Coinciding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67483" y="5599908"/>
            <a:ext cx="126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latin typeface="STIX Two Text" pitchFamily="2" charset="0"/>
              </a:rPr>
              <a:t>Coinciding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4596978" y="5615297"/>
            <a:ext cx="15921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solidFill>
                  <a:srgbClr val="0070C0"/>
                </a:solidFill>
                <a:latin typeface="STIX Two Text" pitchFamily="2" charset="0"/>
              </a:rPr>
              <a:t>Well Coinciding</a:t>
            </a:r>
            <a:endParaRPr lang="ja-JP" altLang="en-US" sz="1600">
              <a:solidFill>
                <a:srgbClr val="0070C0"/>
              </a:solidFill>
              <a:latin typeface="STIX Two Text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537574" y="5594146"/>
            <a:ext cx="15921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solidFill>
                  <a:srgbClr val="0070C0"/>
                </a:solidFill>
                <a:latin typeface="STIX Two Text" pitchFamily="2" charset="0"/>
              </a:rPr>
              <a:t>Well Coinciding</a:t>
            </a:r>
            <a:endParaRPr lang="ja-JP" altLang="en-US" sz="1600">
              <a:solidFill>
                <a:srgbClr val="0070C0"/>
              </a:solidFill>
              <a:latin typeface="STIX Two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33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000" y="4770000"/>
            <a:ext cx="4176000" cy="2088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99" y="4770000"/>
            <a:ext cx="4176000" cy="2088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89" y="2296661"/>
            <a:ext cx="4176000" cy="2088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041" y="2364924"/>
            <a:ext cx="4176000" cy="2088000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72887" y="0"/>
            <a:ext cx="10515600" cy="1325563"/>
          </a:xfrm>
        </p:spPr>
        <p:txBody>
          <a:bodyPr/>
          <a:lstStyle/>
          <a:p>
            <a:r>
              <a:rPr lang="en-US" altLang="ja-JP" smtClean="0"/>
              <a:t>2. Fluctuation amount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/>
              <p:cNvSpPr/>
              <p:nvPr/>
            </p:nvSpPr>
            <p:spPr>
              <a:xfrm>
                <a:off x="1644760" y="1968440"/>
                <a:ext cx="981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760" y="1968440"/>
                <a:ext cx="981358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5671560" y="1995592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𝟐𝟏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560" y="1995592"/>
                <a:ext cx="981359" cy="369332"/>
              </a:xfrm>
              <a:prstGeom prst="rect">
                <a:avLst/>
              </a:prstGeom>
              <a:blipFill>
                <a:blip r:embed="rId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図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" y="2276062"/>
            <a:ext cx="4176000" cy="208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正方形/長方形 14"/>
              <p:cNvSpPr/>
              <p:nvPr/>
            </p:nvSpPr>
            <p:spPr>
              <a:xfrm>
                <a:off x="9920007" y="2047848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5" name="正方形/長方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0007" y="2047848"/>
                <a:ext cx="981359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図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104" y="4770000"/>
            <a:ext cx="4176000" cy="208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/>
              <p:cNvSpPr/>
              <p:nvPr/>
            </p:nvSpPr>
            <p:spPr>
              <a:xfrm>
                <a:off x="1644760" y="4364062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𝟒𝟏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760" y="4364062"/>
                <a:ext cx="981359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5784226" y="4364062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𝟓𝟏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226" y="4364062"/>
                <a:ext cx="981359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9864054" y="4364062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𝟔𝟏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054" y="4364062"/>
                <a:ext cx="981359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/>
          <p:cNvSpPr/>
          <p:nvPr/>
        </p:nvSpPr>
        <p:spPr>
          <a:xfrm>
            <a:off x="801177" y="3224258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0070C0"/>
                </a:solidFill>
                <a:latin typeface="STIX Two Text" pitchFamily="2" charset="0"/>
              </a:rPr>
              <a:t>0.07</a:t>
            </a:r>
            <a:endParaRPr lang="ja-JP" altLang="en-US">
              <a:solidFill>
                <a:srgbClr val="0070C0"/>
              </a:solidFill>
              <a:latin typeface="STIX Two Text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089349" y="3224258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TIX Two Text" pitchFamily="2" charset="0"/>
              </a:rPr>
              <a:t>0.12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9064329" y="3224258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solidFill>
                  <a:srgbClr val="FFC000"/>
                </a:solidFill>
                <a:latin typeface="STIX Two Text" pitchFamily="2" charset="0"/>
              </a:rPr>
              <a:t>0.16</a:t>
            </a:r>
            <a:endParaRPr lang="ja-JP" altLang="en-US">
              <a:solidFill>
                <a:srgbClr val="FFC000"/>
              </a:solidFill>
              <a:latin typeface="STIX Two Text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706165" y="5814000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solidFill>
                  <a:srgbClr val="FF0000"/>
                </a:solidFill>
                <a:latin typeface="STIX Two Text" pitchFamily="2" charset="0"/>
              </a:rPr>
              <a:t>0.27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039581" y="5814000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solidFill>
                  <a:srgbClr val="FF0000"/>
                </a:solidFill>
                <a:latin typeface="STIX Two Text" pitchFamily="2" charset="0"/>
              </a:rPr>
              <a:t>0.36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9064329" y="5814000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solidFill>
                  <a:srgbClr val="FF0000"/>
                </a:solidFill>
                <a:latin typeface="STIX Two Text" pitchFamily="2" charset="0"/>
              </a:rPr>
              <a:t>0.38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497444" y="1460453"/>
                <a:ext cx="92352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2000" smtClean="0"/>
                  <a:t>Measured fluctuation amount,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kumimoji="1" lang="en-US" altLang="ja-JP" sz="2000" smtClean="0"/>
                  <a:t>, at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1" lang="ja-JP" altLang="en-US" sz="2000" smtClean="0"/>
                  <a:t> </a:t>
                </a:r>
                <a:r>
                  <a:rPr kumimoji="1" lang="en-US" altLang="ja-JP" sz="2000" smtClean="0"/>
                  <a:t>for each partition.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44" y="1460453"/>
                <a:ext cx="9235220" cy="400110"/>
              </a:xfrm>
              <a:prstGeom prst="rect">
                <a:avLst/>
              </a:prstGeom>
              <a:blipFill>
                <a:blip r:embed="rId14"/>
                <a:stretch>
                  <a:fillRect l="-594" t="-10769" b="-2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7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72886" y="0"/>
                <a:ext cx="12420601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3600" smtClean="0"/>
                  <a:t>3. Well </a:t>
                </a:r>
                <a:r>
                  <a:rPr lang="en-US" altLang="ja-JP" sz="3600"/>
                  <a:t>obeisance to Pauli </a:t>
                </a:r>
                <a:r>
                  <a:rPr lang="en-US" altLang="ja-JP" sz="3600" smtClean="0"/>
                  <a:t>exclusion principle </a:t>
                </a:r>
                <a14:m>
                  <m:oMath xmlns:m="http://schemas.openxmlformats.org/officeDocument/2006/math"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3600" i="0" smtClean="0">
                        <a:latin typeface="Cambria Math" panose="02040503050406030204" pitchFamily="18" charset="0"/>
                      </a:rPr>
                      <m:t>ps</m:t>
                    </m:r>
                  </m:oMath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6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886" y="0"/>
                <a:ext cx="12420601" cy="1325563"/>
              </a:xfrm>
              <a:blipFill>
                <a:blip r:embed="rId2"/>
                <a:stretch>
                  <a:fillRect l="-15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56"/>
          <a:stretch/>
        </p:blipFill>
        <p:spPr>
          <a:xfrm>
            <a:off x="0" y="2181557"/>
            <a:ext cx="4166663" cy="205342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10225"/>
          <a:stretch/>
        </p:blipFill>
        <p:spPr>
          <a:xfrm>
            <a:off x="4153142" y="2176264"/>
            <a:ext cx="3928966" cy="205872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b="10889"/>
          <a:stretch/>
        </p:blipFill>
        <p:spPr>
          <a:xfrm>
            <a:off x="8082108" y="2176264"/>
            <a:ext cx="3930029" cy="204348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4800"/>
            <a:ext cx="4166663" cy="22932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"/>
          <a:stretch/>
        </p:blipFill>
        <p:spPr>
          <a:xfrm>
            <a:off x="4141761" y="4564800"/>
            <a:ext cx="4008110" cy="22932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/>
          <a:stretch/>
        </p:blipFill>
        <p:spPr>
          <a:xfrm>
            <a:off x="8114381" y="4564800"/>
            <a:ext cx="4017917" cy="229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811009" y="1912973"/>
                <a:ext cx="796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kumimoji="1" lang="ja-JP" altLang="en-US" b="1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09" y="1912973"/>
                <a:ext cx="796692" cy="276999"/>
              </a:xfrm>
              <a:prstGeom prst="rect">
                <a:avLst/>
              </a:prstGeom>
              <a:blipFill>
                <a:blip r:embed="rId9"/>
                <a:stretch>
                  <a:fillRect l="-5344" r="-6107"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5667197" y="1884278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𝟐𝟏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197" y="1884278"/>
                <a:ext cx="981359" cy="369332"/>
              </a:xfrm>
              <a:prstGeom prst="rect">
                <a:avLst/>
              </a:prstGeom>
              <a:blipFill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9701767" y="1884278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767" y="1884278"/>
                <a:ext cx="981359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/>
              <p:cNvSpPr/>
              <p:nvPr/>
            </p:nvSpPr>
            <p:spPr>
              <a:xfrm>
                <a:off x="1718676" y="4224571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𝟒𝟏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676" y="4224571"/>
                <a:ext cx="981359" cy="369332"/>
              </a:xfrm>
              <a:prstGeom prst="rect">
                <a:avLst/>
              </a:prstGeom>
              <a:blipFill>
                <a:blip r:embed="rId12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正方形/長方形 14"/>
              <p:cNvSpPr/>
              <p:nvPr/>
            </p:nvSpPr>
            <p:spPr>
              <a:xfrm>
                <a:off x="5667197" y="4278806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𝟓𝟏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5" name="正方形/長方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197" y="4278806"/>
                <a:ext cx="981359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9701767" y="4278806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𝟔𝟏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767" y="4278806"/>
                <a:ext cx="981359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72886" y="1442313"/>
                <a:ext cx="113167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ja-JP" smtClean="0"/>
                  <a:t>Measured number of cells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𝐹𝐷</m:t>
                        </m:r>
                      </m:sub>
                    </m:sSub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&gt;0.8</m:t>
                    </m:r>
                  </m:oMath>
                </a14:m>
                <a:r>
                  <a:rPr kumimoji="1" lang="ja-JP" altLang="en-US" smtClean="0"/>
                  <a:t> </a:t>
                </a:r>
                <a:r>
                  <a:rPr kumimoji="1" lang="en-US" altLang="ja-JP" smtClean="0"/>
                  <a:t>and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altLang="ja-JP" smtClean="0"/>
                  <a:t> at 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i="0" smtClean="0">
                        <a:latin typeface="Cambria Math" panose="02040503050406030204" pitchFamily="18" charset="0"/>
                      </a:rPr>
                      <m:t>ps</m:t>
                    </m:r>
                  </m:oMath>
                </a14:m>
                <a:r>
                  <a:rPr lang="en-US" altLang="ja-JP" smtClean="0"/>
                  <a:t>, and the most exceeded value.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6" y="1442313"/>
                <a:ext cx="11316752" cy="369332"/>
              </a:xfrm>
              <a:prstGeom prst="rect">
                <a:avLst/>
              </a:prstGeom>
              <a:blipFill>
                <a:blip r:embed="rId15"/>
                <a:stretch>
                  <a:fillRect l="-377" t="-8333"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/>
              <p:cNvSpPr/>
              <p:nvPr/>
            </p:nvSpPr>
            <p:spPr>
              <a:xfrm>
                <a:off x="1136465" y="3092323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rgbClr val="FFC000"/>
                    </a:solidFill>
                    <a:latin typeface="STIX Two Text" pitchFamily="2" charset="0"/>
                  </a:rPr>
                  <a:t>25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C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65" y="3092323"/>
                <a:ext cx="617477" cy="369332"/>
              </a:xfrm>
              <a:prstGeom prst="rect">
                <a:avLst/>
              </a:prstGeom>
              <a:blipFill>
                <a:blip r:embed="rId16"/>
                <a:stretch>
                  <a:fillRect l="-78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4963570" y="3092323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rgbClr val="FF0000"/>
                    </a:solidFill>
                    <a:latin typeface="STIX Two Text" pitchFamily="2" charset="0"/>
                  </a:rPr>
                  <a:t>30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70" y="3092323"/>
                <a:ext cx="617477" cy="369332"/>
              </a:xfrm>
              <a:prstGeom prst="rect">
                <a:avLst/>
              </a:prstGeom>
              <a:blipFill>
                <a:blip r:embed="rId17"/>
                <a:stretch>
                  <a:fillRect l="-78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8768060" y="3092323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rgbClr val="FF0000"/>
                    </a:solidFill>
                    <a:latin typeface="STIX Two Text" pitchFamily="2" charset="0"/>
                  </a:rPr>
                  <a:t>30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060" y="3092323"/>
                <a:ext cx="617477" cy="369332"/>
              </a:xfrm>
              <a:prstGeom prst="rect">
                <a:avLst/>
              </a:prstGeom>
              <a:blipFill>
                <a:blip r:embed="rId18"/>
                <a:stretch>
                  <a:fillRect l="-78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正方形/長方形 21"/>
              <p:cNvSpPr/>
              <p:nvPr/>
            </p:nvSpPr>
            <p:spPr>
              <a:xfrm>
                <a:off x="1136465" y="5770948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rgbClr val="FF0000"/>
                    </a:solidFill>
                    <a:latin typeface="STIX Two Text" pitchFamily="2" charset="0"/>
                  </a:rPr>
                  <a:t>35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2" name="正方形/長方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65" y="5770948"/>
                <a:ext cx="617477" cy="369332"/>
              </a:xfrm>
              <a:prstGeom prst="rect">
                <a:avLst/>
              </a:prstGeom>
              <a:blipFill>
                <a:blip r:embed="rId19"/>
                <a:stretch>
                  <a:fillRect l="-7843" t="-10000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正方形/長方形 22"/>
              <p:cNvSpPr/>
              <p:nvPr/>
            </p:nvSpPr>
            <p:spPr>
              <a:xfrm>
                <a:off x="4963570" y="5770948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rgbClr val="FF0000"/>
                    </a:solidFill>
                    <a:latin typeface="STIX Two Text" pitchFamily="2" charset="0"/>
                  </a:rPr>
                  <a:t>35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3" name="正方形/長方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70" y="5770948"/>
                <a:ext cx="617477" cy="369332"/>
              </a:xfrm>
              <a:prstGeom prst="rect">
                <a:avLst/>
              </a:prstGeom>
              <a:blipFill>
                <a:blip r:embed="rId20"/>
                <a:stretch>
                  <a:fillRect l="-7843" t="-10000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正方形/長方形 23"/>
              <p:cNvSpPr/>
              <p:nvPr/>
            </p:nvSpPr>
            <p:spPr>
              <a:xfrm>
                <a:off x="8768060" y="5770948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rgbClr val="FF0000"/>
                    </a:solidFill>
                    <a:latin typeface="STIX Two Text" pitchFamily="2" charset="0"/>
                  </a:rPr>
                  <a:t>35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4" name="正方形/長方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060" y="5770948"/>
                <a:ext cx="617477" cy="369332"/>
              </a:xfrm>
              <a:prstGeom prst="rect">
                <a:avLst/>
              </a:prstGeom>
              <a:blipFill>
                <a:blip r:embed="rId21"/>
                <a:stretch>
                  <a:fillRect l="-7843" t="-10000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正方形/長方形 24"/>
          <p:cNvSpPr/>
          <p:nvPr/>
        </p:nvSpPr>
        <p:spPr>
          <a:xfrm>
            <a:off x="1136465" y="3385656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TIX Two Text" pitchFamily="2" charset="0"/>
              </a:rPr>
              <a:t>1.1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981202" y="3378317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solidFill>
                  <a:srgbClr val="FFC000"/>
                </a:solidFill>
                <a:latin typeface="STIX Two Text" pitchFamily="2" charset="0"/>
              </a:rPr>
              <a:t>1.2</a:t>
            </a:r>
            <a:endParaRPr lang="ja-JP" altLang="en-US">
              <a:solidFill>
                <a:srgbClr val="FFC000"/>
              </a:solidFill>
              <a:latin typeface="STIX Two Text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85692" y="3378317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solidFill>
                  <a:srgbClr val="FFC000"/>
                </a:solidFill>
                <a:latin typeface="STIX Two Text" pitchFamily="2" charset="0"/>
              </a:rPr>
              <a:t>1.2</a:t>
            </a:r>
            <a:endParaRPr lang="ja-JP" altLang="en-US">
              <a:solidFill>
                <a:srgbClr val="FFC000"/>
              </a:solidFill>
              <a:latin typeface="STIX Two Text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141565" y="6019157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solidFill>
                  <a:srgbClr val="FF0000"/>
                </a:solidFill>
                <a:latin typeface="STIX Two Text" pitchFamily="2" charset="0"/>
              </a:rPr>
              <a:t>1.25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4981201" y="6036766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solidFill>
                  <a:srgbClr val="FF0000"/>
                </a:solidFill>
                <a:latin typeface="STIX Two Text" pitchFamily="2" charset="0"/>
              </a:rPr>
              <a:t>1.3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803326" y="6028687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solidFill>
                  <a:srgbClr val="FF0000"/>
                </a:solidFill>
                <a:latin typeface="STIX Two Text" pitchFamily="2" charset="0"/>
              </a:rPr>
              <a:t>1.5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26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72887" y="0"/>
                <a:ext cx="10515600" cy="1325563"/>
              </a:xfrm>
            </p:spPr>
            <p:txBody>
              <a:bodyPr/>
              <a:lstStyle/>
              <a:p>
                <a:r>
                  <a:rPr kumimoji="1" lang="en-US" altLang="ja-JP" smtClean="0"/>
                  <a:t>Why is 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ja-JP" i="0" smtClean="0">
                        <a:latin typeface="Cambria Math" panose="02040503050406030204" pitchFamily="18" charset="0"/>
                      </a:rPr>
                      <m:t>ps</m:t>
                    </m:r>
                  </m:oMath>
                </a14:m>
                <a:r>
                  <a:rPr kumimoji="1" lang="en-US" altLang="ja-JP" smtClean="0"/>
                  <a:t> distribution so mess?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7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887" y="0"/>
                <a:ext cx="10515600" cy="1325563"/>
              </a:xfrm>
              <a:blipFill>
                <a:blip r:embed="rId2"/>
                <a:stretch>
                  <a:fillRect l="-2377" b="-9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2" t="12427" r="13441" b="14022"/>
          <a:stretch/>
        </p:blipFill>
        <p:spPr>
          <a:xfrm>
            <a:off x="755858" y="2309002"/>
            <a:ext cx="5055303" cy="39495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489888" y="6356350"/>
                <a:ext cx="2659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88" y="6356350"/>
                <a:ext cx="265970" cy="307777"/>
              </a:xfrm>
              <a:prstGeom prst="rect">
                <a:avLst/>
              </a:prstGeom>
              <a:blipFill>
                <a:blip r:embed="rId4"/>
                <a:stretch>
                  <a:fillRect l="-15909" r="-1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5692910" y="6258560"/>
                <a:ext cx="651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910" y="6258560"/>
                <a:ext cx="651076" cy="307777"/>
              </a:xfrm>
              <a:prstGeom prst="rect">
                <a:avLst/>
              </a:prstGeom>
              <a:blipFill>
                <a:blip r:embed="rId5"/>
                <a:stretch>
                  <a:fillRect l="-6542" b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/>
              <p:cNvSpPr/>
              <p:nvPr/>
            </p:nvSpPr>
            <p:spPr>
              <a:xfrm>
                <a:off x="350394" y="1836914"/>
                <a:ext cx="8340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ja-JP" altLang="en-US" sz="2000"/>
              </a:p>
            </p:txBody>
          </p:sp>
        </mc:Choice>
        <mc:Fallback xmlns=""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94" y="1836914"/>
                <a:ext cx="83401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1774134" y="4778438"/>
                <a:ext cx="9420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𝐴𝑑𝑜𝑝𝑡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134" y="4778438"/>
                <a:ext cx="942053" cy="369332"/>
              </a:xfrm>
              <a:prstGeom prst="rect">
                <a:avLst/>
              </a:prstGeom>
              <a:blipFill>
                <a:blip r:embed="rId7"/>
                <a:stretch>
                  <a:fillRect l="-9032" t="-5000" r="-9032"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3762155" y="3691594"/>
                <a:ext cx="11700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𝑅𝑒𝑗𝑒𝑐𝑡</m:t>
                      </m:r>
                    </m:oMath>
                  </m:oMathPara>
                </a14:m>
                <a:endParaRPr lang="ja-JP" altLang="en-US" sz="2400"/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155" y="3691594"/>
                <a:ext cx="1170000" cy="461665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1949948" y="2927495"/>
                <a:ext cx="1858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948" y="2927495"/>
                <a:ext cx="1858457" cy="276999"/>
              </a:xfrm>
              <a:prstGeom prst="rect">
                <a:avLst/>
              </a:prstGeom>
              <a:blipFill>
                <a:blip r:embed="rId9"/>
                <a:stretch>
                  <a:fillRect l="-1967" t="-6522" r="-3279" b="-282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楕円 17"/>
          <p:cNvSpPr/>
          <p:nvPr/>
        </p:nvSpPr>
        <p:spPr>
          <a:xfrm>
            <a:off x="1501620" y="3204494"/>
            <a:ext cx="207910" cy="209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/>
          <p:cNvSpPr/>
          <p:nvPr/>
        </p:nvSpPr>
        <p:spPr>
          <a:xfrm>
            <a:off x="1174153" y="3817477"/>
            <a:ext cx="207910" cy="209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/>
          <p:cNvSpPr/>
          <p:nvPr/>
        </p:nvSpPr>
        <p:spPr>
          <a:xfrm>
            <a:off x="2141205" y="4365712"/>
            <a:ext cx="207910" cy="209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/>
          <p:cNvSpPr/>
          <p:nvPr/>
        </p:nvSpPr>
        <p:spPr>
          <a:xfrm>
            <a:off x="1397665" y="5138218"/>
            <a:ext cx="207910" cy="209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/>
          <p:cNvSpPr/>
          <p:nvPr/>
        </p:nvSpPr>
        <p:spPr>
          <a:xfrm>
            <a:off x="3356925" y="5550129"/>
            <a:ext cx="207910" cy="209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/>
          <p:cNvSpPr/>
          <p:nvPr/>
        </p:nvSpPr>
        <p:spPr>
          <a:xfrm>
            <a:off x="4347155" y="5992608"/>
            <a:ext cx="207910" cy="209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/>
        </p:nvSpPr>
        <p:spPr>
          <a:xfrm>
            <a:off x="3039149" y="3559310"/>
            <a:ext cx="207910" cy="2098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/>
        </p:nvSpPr>
        <p:spPr>
          <a:xfrm>
            <a:off x="4349088" y="4579240"/>
            <a:ext cx="207910" cy="2098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/>
          <p:cNvSpPr/>
          <p:nvPr/>
        </p:nvSpPr>
        <p:spPr>
          <a:xfrm>
            <a:off x="4916231" y="2686302"/>
            <a:ext cx="207910" cy="2098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/>
        </p:nvSpPr>
        <p:spPr>
          <a:xfrm>
            <a:off x="5124141" y="3687112"/>
            <a:ext cx="207910" cy="2098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40288" y="1716513"/>
            <a:ext cx="6154777" cy="4849824"/>
          </a:xfrm>
        </p:spPr>
        <p:txBody>
          <a:bodyPr>
            <a:normAutofit lnSpcReduction="10000"/>
          </a:bodyPr>
          <a:lstStyle/>
          <a:p>
            <a:r>
              <a:rPr lang="en-US" altLang="ja-JP" sz="2000" smtClean="0"/>
              <a:t>The initial distribution is determined by rejection sampling.</a:t>
            </a:r>
          </a:p>
          <a:p>
            <a:endParaRPr lang="en-US" altLang="ja-JP" sz="2000" smtClean="0"/>
          </a:p>
          <a:p>
            <a:r>
              <a:rPr lang="en-US" altLang="ja-JP" sz="2000" smtClean="0"/>
              <a:t>There is no Fermi degeneracy effect consideration in rejection sampling.</a:t>
            </a:r>
          </a:p>
          <a:p>
            <a:pPr marL="0" indent="0">
              <a:buNone/>
            </a:pPr>
            <a:endParaRPr lang="en-US" altLang="ja-JP" sz="2000"/>
          </a:p>
          <a:p>
            <a:r>
              <a:rPr lang="en-US" altLang="ja-JP" sz="2000" smtClean="0">
                <a:solidFill>
                  <a:srgbClr val="FF0000"/>
                </a:solidFill>
              </a:rPr>
              <a:t>The distribution as average follows Fermi-Dirac, but many cells exceed 1 because of no restriction.</a:t>
            </a:r>
          </a:p>
          <a:p>
            <a:endParaRPr lang="en-US" altLang="ja-JP" sz="2000"/>
          </a:p>
          <a:p>
            <a:endParaRPr lang="en-US" altLang="ja-JP" sz="2000" smtClean="0"/>
          </a:p>
          <a:p>
            <a:endParaRPr lang="en-US" altLang="ja-JP" sz="2000" smtClean="0"/>
          </a:p>
          <a:p>
            <a:r>
              <a:rPr lang="en-US" altLang="ja-JP" sz="2000" smtClean="0"/>
              <a:t>I’m suspicious about using this as the initial distribution.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4049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744</Words>
  <Application>Microsoft Office PowerPoint</Application>
  <PresentationFormat>ワイド画面</PresentationFormat>
  <Paragraphs>275</Paragraphs>
  <Slides>20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20</vt:i4>
      </vt:variant>
    </vt:vector>
  </HeadingPairs>
  <TitlesOfParts>
    <vt:vector size="28" baseType="lpstr">
      <vt:lpstr>メイリオ</vt:lpstr>
      <vt:lpstr>游ゴシック</vt:lpstr>
      <vt:lpstr>游ゴシック Light</vt:lpstr>
      <vt:lpstr>Arial</vt:lpstr>
      <vt:lpstr>Cambria Math</vt:lpstr>
      <vt:lpstr>STIX Two Text</vt:lpstr>
      <vt:lpstr>Office テーマ</vt:lpstr>
      <vt:lpstr>1_Office テーマ</vt:lpstr>
      <vt:lpstr>EMC with Fermi Degeneracy</vt:lpstr>
      <vt:lpstr>Background</vt:lpstr>
      <vt:lpstr>Progress</vt:lpstr>
      <vt:lpstr>Distribution function</vt:lpstr>
      <vt:lpstr>Find the best partition number</vt:lpstr>
      <vt:lpstr>1. How much f(E) coincides with Fermi-Dirac</vt:lpstr>
      <vt:lpstr>2. Fluctuation amount</vt:lpstr>
      <vt:lpstr>3. Well obeisance to Pauli exclusion principle 0 ps</vt:lpstr>
      <vt:lpstr>Why is 0 ps distribution so mess?</vt:lpstr>
      <vt:lpstr>3. Well obeisance to Pauli exclusion principle 50 ps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EMC with Fermi Degeneracy</dc:title>
  <dc:creator>kubo</dc:creator>
  <cp:lastModifiedBy>ビリビリ 中学生</cp:lastModifiedBy>
  <cp:revision>96</cp:revision>
  <dcterms:created xsi:type="dcterms:W3CDTF">2023-12-15T05:46:32Z</dcterms:created>
  <dcterms:modified xsi:type="dcterms:W3CDTF">2023-12-18T08:42:39Z</dcterms:modified>
</cp:coreProperties>
</file>